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70" r:id="rId2"/>
    <p:sldId id="292" r:id="rId3"/>
    <p:sldId id="256" r:id="rId4"/>
    <p:sldId id="257" r:id="rId5"/>
    <p:sldId id="258" r:id="rId6"/>
    <p:sldId id="282" r:id="rId7"/>
    <p:sldId id="259" r:id="rId8"/>
    <p:sldId id="260" r:id="rId9"/>
    <p:sldId id="261" r:id="rId10"/>
    <p:sldId id="262" r:id="rId11"/>
    <p:sldId id="293" r:id="rId12"/>
    <p:sldId id="294" r:id="rId13"/>
    <p:sldId id="295" r:id="rId14"/>
    <p:sldId id="273" r:id="rId15"/>
    <p:sldId id="274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263" r:id="rId24"/>
    <p:sldId id="264" r:id="rId25"/>
    <p:sldId id="265" r:id="rId26"/>
    <p:sldId id="266" r:id="rId27"/>
    <p:sldId id="267" r:id="rId28"/>
    <p:sldId id="268" r:id="rId29"/>
    <p:sldId id="283" r:id="rId30"/>
    <p:sldId id="285" r:id="rId31"/>
    <p:sldId id="284" r:id="rId32"/>
    <p:sldId id="286" r:id="rId33"/>
    <p:sldId id="269" r:id="rId34"/>
    <p:sldId id="271" r:id="rId35"/>
    <p:sldId id="296" r:id="rId36"/>
    <p:sldId id="297" r:id="rId37"/>
    <p:sldId id="287" r:id="rId38"/>
    <p:sldId id="288" r:id="rId39"/>
    <p:sldId id="290" r:id="rId40"/>
    <p:sldId id="291" r:id="rId41"/>
    <p:sldId id="281" r:id="rId4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61" autoAdjust="0"/>
  </p:normalViewPr>
  <p:slideViewPr>
    <p:cSldViewPr>
      <p:cViewPr varScale="1">
        <p:scale>
          <a:sx n="118" d="100"/>
          <a:sy n="118" d="100"/>
        </p:scale>
        <p:origin x="1738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C29ADA-65CC-4C43-89E1-58BAB8DE33E3}" type="datetimeFigureOut">
              <a:rPr lang="zh-CN" altLang="en-US" smtClean="0"/>
              <a:pPr/>
              <a:t>2022/11/14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A80386-07E0-4C11-B34C-0374F8843E7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4195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2022/11/14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2022/11/14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2022/11/14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2022/11/14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2022/11/14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2022/11/14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2022/11/14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142908" y="2428868"/>
            <a:ext cx="9286908" cy="1143000"/>
          </a:xfrm>
        </p:spPr>
        <p:txBody>
          <a:bodyPr>
            <a:normAutofit fontScale="90000"/>
          </a:bodyPr>
          <a:lstStyle/>
          <a:p>
            <a:r>
              <a:rPr lang="en-US" altLang="zh-CN" sz="8000" b="1" dirty="0">
                <a:latin typeface="微软雅黑" pitchFamily="34" charset="-122"/>
                <a:ea typeface="微软雅黑" pitchFamily="34" charset="-122"/>
              </a:rPr>
              <a:t>BASYS2</a:t>
            </a:r>
            <a:r>
              <a:rPr lang="zh-CN" altLang="en-US" sz="8000" b="1" dirty="0">
                <a:latin typeface="微软雅黑" pitchFamily="34" charset="-122"/>
                <a:ea typeface="微软雅黑" pitchFamily="34" charset="-122"/>
              </a:rPr>
              <a:t>开发板入门</a:t>
            </a:r>
          </a:p>
        </p:txBody>
      </p:sp>
    </p:spTree>
    <p:extLst>
      <p:ext uri="{BB962C8B-B14F-4D97-AF65-F5344CB8AC3E}">
        <p14:creationId xmlns:p14="http://schemas.microsoft.com/office/powerpoint/2010/main" val="2188711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7551" y="3429000"/>
            <a:ext cx="884889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本次实验是点亮实验板上的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LED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灯，我们这里可以用一个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output</a:t>
            </a:r>
          </a:p>
          <a:p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来表示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led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的输出端口。实验板上有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8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个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LED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灯，所以位宽为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8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当你想点亮一个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LED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灯，只需给该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led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灯赋值‘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’高电平而其他位为‘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0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’；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例如点亮第一个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led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灯，则：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led &lt;= “00000001”;  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这样的可以了，方法有很多种，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仅供示范。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由于我们做的实验是流水灯，灯的闪烁是流动的，所以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led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的状态变换应该由时钟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dirty="0" err="1">
                <a:latin typeface="微软雅黑" pitchFamily="34" charset="-122"/>
                <a:ea typeface="微软雅黑" pitchFamily="34" charset="-122"/>
              </a:rPr>
              <a:t>clk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来决定，而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Spartan3E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的时钟频率为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50Mhz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，所以我们应该适当的对时钟分频，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才能看得清楚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led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的流动。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571480"/>
            <a:ext cx="701992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3398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1472" y="0"/>
            <a:ext cx="8229600" cy="147161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zh-CN" altLang="en-US" dirty="0"/>
              <a:t>代码编辑完毕后，检查有无语法错误，选择</a:t>
            </a:r>
            <a:r>
              <a:rPr lang="en-US" altLang="zh-CN" dirty="0"/>
              <a:t>Synthesize-XST</a:t>
            </a:r>
            <a:r>
              <a:rPr lang="zh-CN" altLang="en-US" dirty="0"/>
              <a:t>下的“</a:t>
            </a:r>
            <a:r>
              <a:rPr lang="en-US" altLang="zh-CN" dirty="0"/>
              <a:t>Check Syntax</a:t>
            </a:r>
            <a:r>
              <a:rPr lang="zh-CN" altLang="en-US" dirty="0"/>
              <a:t>”。如下图所示：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504950"/>
            <a:ext cx="7096125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571480"/>
            <a:ext cx="7410450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19558"/>
            <a:ext cx="8229600" cy="3487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29124" y="1340768"/>
            <a:ext cx="4714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双击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Design Summary/Reports</a:t>
            </a:r>
          </a:p>
          <a:p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可以看到各种报告。</a:t>
            </a:r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071546"/>
            <a:ext cx="3476625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16020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5733256"/>
            <a:ext cx="89102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例如在红框内我们可以看到我们设计的流水灯用了多少个</a:t>
            </a:r>
            <a:r>
              <a:rPr lang="en-US" altLang="zh-CN" dirty="0"/>
              <a:t>Flip Flops</a:t>
            </a:r>
            <a:r>
              <a:rPr lang="zh-CN" altLang="en-US" dirty="0"/>
              <a:t>（触发器），多少个</a:t>
            </a:r>
            <a:endParaRPr lang="en-US" altLang="zh-CN" dirty="0"/>
          </a:p>
          <a:p>
            <a:r>
              <a:rPr lang="en-US" altLang="zh-CN" dirty="0"/>
              <a:t>LUT</a:t>
            </a:r>
            <a:r>
              <a:rPr lang="zh-CN" altLang="en-US" dirty="0"/>
              <a:t>（查找表）等。</a:t>
            </a:r>
            <a:endParaRPr lang="en-US" altLang="zh-CN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857232"/>
            <a:ext cx="868680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2291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5720" y="714356"/>
            <a:ext cx="264320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CN" sz="1800" dirty="0" err="1"/>
              <a:t>Isim</a:t>
            </a:r>
            <a:r>
              <a:rPr lang="zh-CN" altLang="en-US" sz="1800" dirty="0"/>
              <a:t>工具可以进行级仿真（一般综合完成后进行仿真，也可以在综合前进行仿真）和布局布线后仿真（编译完成后才可以进行该仿真），在</a:t>
            </a:r>
            <a:r>
              <a:rPr lang="en-US" altLang="zh-CN" sz="1800" dirty="0"/>
              <a:t>.v</a:t>
            </a:r>
            <a:r>
              <a:rPr lang="zh-CN" altLang="en-US" sz="1800" dirty="0"/>
              <a:t>文件写好并综合后可以进行行为级仿真，如图所示：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282" y="21429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二、仿真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500042"/>
            <a:ext cx="5753100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1472" y="357166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1800" dirty="0"/>
              <a:t>新建</a:t>
            </a:r>
            <a:r>
              <a:rPr lang="en-US" altLang="zh-CN" sz="1800" dirty="0" err="1"/>
              <a:t>testbench</a:t>
            </a:r>
            <a:r>
              <a:rPr lang="zh-CN" altLang="en-US" sz="1800" dirty="0"/>
              <a:t>文件，选择</a:t>
            </a:r>
            <a:r>
              <a:rPr lang="en-US" altLang="zh-CN" sz="1800" dirty="0" err="1"/>
              <a:t>Verilog</a:t>
            </a:r>
            <a:r>
              <a:rPr lang="zh-CN" altLang="en-US" sz="1800" dirty="0"/>
              <a:t> </a:t>
            </a:r>
            <a:r>
              <a:rPr lang="en-US" altLang="zh-CN" sz="1800" dirty="0"/>
              <a:t>Test  Fixture</a:t>
            </a:r>
            <a:r>
              <a:rPr lang="zh-CN" altLang="en-US" sz="1800" dirty="0"/>
              <a:t>文件类型，命名即可，点击</a:t>
            </a:r>
            <a:r>
              <a:rPr lang="en-US" altLang="zh-CN" sz="1800" dirty="0"/>
              <a:t>Next</a:t>
            </a:r>
            <a:r>
              <a:rPr lang="zh-CN" altLang="en-US" sz="1800" dirty="0"/>
              <a:t>进入下一步。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214422"/>
            <a:ext cx="5867400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8596" y="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1800" dirty="0"/>
              <a:t>弹出如下对话框，这个对话框是让你选择关联的测试模块（比如你的工程中有多个模块存在，就要选择你所要仿真的模块关联到一起去），此处我们只有一个</a:t>
            </a:r>
            <a:r>
              <a:rPr lang="en-US" altLang="zh-CN" sz="1800" dirty="0" err="1"/>
              <a:t>led_flash_top</a:t>
            </a:r>
            <a:r>
              <a:rPr lang="zh-CN" altLang="en-US" sz="1800" dirty="0"/>
              <a:t>模块，选择它，点击</a:t>
            </a:r>
            <a:r>
              <a:rPr lang="en-US" altLang="zh-CN" sz="1800" dirty="0"/>
              <a:t>Next</a:t>
            </a:r>
            <a:r>
              <a:rPr lang="zh-CN" altLang="en-US" sz="1800" dirty="0"/>
              <a:t>进入下一步。会在弹出概要（</a:t>
            </a:r>
            <a:r>
              <a:rPr lang="en-US" altLang="zh-CN" sz="1800" dirty="0"/>
              <a:t>summary</a:t>
            </a:r>
            <a:r>
              <a:rPr lang="zh-CN" altLang="en-US" sz="1800" dirty="0"/>
              <a:t>）也直接点击</a:t>
            </a:r>
            <a:r>
              <a:rPr lang="en-US" altLang="zh-CN" sz="1800" dirty="0"/>
              <a:t>Next</a:t>
            </a:r>
            <a:r>
              <a:rPr lang="zh-CN" altLang="en-US" sz="1800" dirty="0"/>
              <a:t>进入下一步。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5859"/>
            <a:ext cx="4369579" cy="3571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2279" y="3071810"/>
            <a:ext cx="4631722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0034" y="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1800" dirty="0"/>
              <a:t>弹出</a:t>
            </a:r>
            <a:r>
              <a:rPr lang="en-US" altLang="zh-CN" sz="1800" dirty="0" err="1"/>
              <a:t>testbench</a:t>
            </a:r>
            <a:r>
              <a:rPr lang="zh-CN" altLang="en-US" sz="1800" dirty="0"/>
              <a:t>的编辑文档，编辑好</a:t>
            </a:r>
            <a:r>
              <a:rPr lang="en-US" altLang="zh-CN" sz="1800" dirty="0" err="1"/>
              <a:t>testbench</a:t>
            </a:r>
            <a:r>
              <a:rPr lang="zh-CN" altLang="en-US" sz="1800" dirty="0"/>
              <a:t>后，会发现左边面板的设计平台中没有</a:t>
            </a:r>
            <a:r>
              <a:rPr lang="en-US" altLang="zh-CN" sz="1800" dirty="0" err="1"/>
              <a:t>test_led.v</a:t>
            </a:r>
            <a:r>
              <a:rPr lang="zh-CN" altLang="en-US" sz="1800" dirty="0"/>
              <a:t>文件，此时在</a:t>
            </a:r>
            <a:r>
              <a:rPr lang="en-US" altLang="zh-CN" sz="1800" dirty="0"/>
              <a:t>view</a:t>
            </a:r>
            <a:r>
              <a:rPr lang="zh-CN" altLang="en-US" sz="1800" dirty="0"/>
              <a:t>处选择</a:t>
            </a:r>
            <a:r>
              <a:rPr lang="en-US" altLang="zh-CN" sz="1800" dirty="0"/>
              <a:t>simulation</a:t>
            </a:r>
            <a:r>
              <a:rPr lang="zh-CN" altLang="en-US" sz="1800" dirty="0"/>
              <a:t>才会出现</a:t>
            </a:r>
            <a:r>
              <a:rPr lang="en-US" altLang="zh-CN" sz="1800" dirty="0" err="1"/>
              <a:t>test_led.v</a:t>
            </a:r>
            <a:r>
              <a:rPr lang="zh-CN" altLang="en-US" sz="1800" dirty="0"/>
              <a:t>文件（</a:t>
            </a:r>
            <a:r>
              <a:rPr lang="zh-CN" altLang="en-US" sz="1800" dirty="0">
                <a:solidFill>
                  <a:srgbClr val="FF0000"/>
                </a:solidFill>
              </a:rPr>
              <a:t>因为仿真文件仅仅用来仿真，在选择</a:t>
            </a:r>
            <a:r>
              <a:rPr lang="en-US" altLang="zh-CN" sz="1800" dirty="0">
                <a:solidFill>
                  <a:srgbClr val="FF0000"/>
                </a:solidFill>
              </a:rPr>
              <a:t>implementation</a:t>
            </a:r>
            <a:r>
              <a:rPr lang="zh-CN" altLang="en-US" sz="1800" dirty="0">
                <a:solidFill>
                  <a:srgbClr val="FF0000"/>
                </a:solidFill>
              </a:rPr>
              <a:t>时是看不到</a:t>
            </a:r>
            <a:r>
              <a:rPr lang="en-US" altLang="zh-CN" sz="1800" dirty="0" err="1">
                <a:solidFill>
                  <a:srgbClr val="FF0000"/>
                </a:solidFill>
              </a:rPr>
              <a:t>test_led.v</a:t>
            </a:r>
            <a:r>
              <a:rPr lang="zh-CN" altLang="en-US" sz="1800" dirty="0">
                <a:solidFill>
                  <a:srgbClr val="FF0000"/>
                </a:solidFill>
              </a:rPr>
              <a:t>文件的</a:t>
            </a:r>
            <a:r>
              <a:rPr lang="zh-CN" altLang="en-US" sz="1800" dirty="0"/>
              <a:t>），如下图所示。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26"/>
            <a:ext cx="2714612" cy="4021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1643050"/>
            <a:ext cx="6372225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4"/>
          <p:cNvSpPr>
            <a:spLocks noGrp="1"/>
          </p:cNvSpPr>
          <p:nvPr>
            <p:ph idx="1"/>
          </p:nvPr>
        </p:nvSpPr>
        <p:spPr>
          <a:xfrm>
            <a:off x="457200" y="1600200"/>
            <a:ext cx="8186766" cy="4525963"/>
          </a:xfrm>
        </p:spPr>
        <p:txBody>
          <a:bodyPr/>
          <a:lstStyle/>
          <a:p>
            <a:pPr>
              <a:buNone/>
            </a:pPr>
            <a:r>
              <a:rPr lang="zh-CN" altLang="en-US" dirty="0"/>
              <a:t>该开发板的官方网站：（提供了一些资料如</a:t>
            </a:r>
            <a:r>
              <a:rPr lang="en-US" altLang="zh-CN" dirty="0"/>
              <a:t>schematic</a:t>
            </a:r>
            <a:r>
              <a:rPr lang="zh-CN" altLang="en-US" dirty="0"/>
              <a:t>、</a:t>
            </a:r>
            <a:r>
              <a:rPr lang="en-US" altLang="zh-CN" dirty="0"/>
              <a:t> reference manual </a:t>
            </a:r>
            <a:r>
              <a:rPr lang="zh-CN" altLang="en-US" dirty="0"/>
              <a:t>等等）</a:t>
            </a:r>
            <a:r>
              <a:rPr lang="en-US" altLang="zh-CN" dirty="0">
                <a:solidFill>
                  <a:srgbClr val="FF0000"/>
                </a:solidFill>
              </a:rPr>
              <a:t>http://www.digilentinc.com/Products/Detail.cfm?NavPath=2,400,790&amp;Prod=BASYS2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1800" dirty="0">
                <a:solidFill>
                  <a:srgbClr val="FF0000"/>
                </a:solidFill>
              </a:rPr>
              <a:t>注意！在真正进行仿真之前要根据实际情况来修改仿真模块中的某些参数，</a:t>
            </a:r>
            <a:r>
              <a:rPr lang="zh-CN" altLang="en-US" sz="1800" dirty="0"/>
              <a:t>（我们知道</a:t>
            </a:r>
            <a:r>
              <a:rPr lang="en-US" altLang="zh-CN" sz="1800" dirty="0"/>
              <a:t>basys2</a:t>
            </a:r>
            <a:r>
              <a:rPr lang="zh-CN" altLang="en-US" sz="1800" dirty="0"/>
              <a:t>的</a:t>
            </a:r>
            <a:r>
              <a:rPr lang="en-US" altLang="zh-CN" sz="1800" dirty="0" err="1"/>
              <a:t>clk</a:t>
            </a:r>
            <a:r>
              <a:rPr lang="zh-CN" altLang="en-US" sz="1800" dirty="0"/>
              <a:t>时钟频率为</a:t>
            </a:r>
            <a:r>
              <a:rPr lang="en-US" altLang="zh-CN" sz="1800" dirty="0"/>
              <a:t>50MHz</a:t>
            </a:r>
            <a:r>
              <a:rPr lang="zh-CN" altLang="en-US" sz="1800" dirty="0"/>
              <a:t>（</a:t>
            </a:r>
            <a:r>
              <a:rPr lang="en-US" altLang="zh-CN" sz="1800" dirty="0"/>
              <a:t>T=20ns</a:t>
            </a:r>
            <a:r>
              <a:rPr lang="zh-CN" altLang="en-US" sz="1800" dirty="0"/>
              <a:t>），即一秒钟单单</a:t>
            </a:r>
            <a:r>
              <a:rPr lang="en-US" altLang="zh-CN" sz="1800" dirty="0" err="1"/>
              <a:t>clk</a:t>
            </a:r>
            <a:r>
              <a:rPr lang="zh-CN" altLang="en-US" sz="1800" dirty="0"/>
              <a:t>信号就将产生</a:t>
            </a:r>
            <a:r>
              <a:rPr lang="en-US" altLang="zh-CN" sz="1800" dirty="0"/>
              <a:t>1</a:t>
            </a:r>
            <a:r>
              <a:rPr lang="zh-CN" altLang="en-US" sz="1800" dirty="0"/>
              <a:t>亿次翻转（约为</a:t>
            </a:r>
            <a:r>
              <a:rPr lang="en-US" altLang="zh-CN" sz="1800" dirty="0"/>
              <a:t>95M</a:t>
            </a:r>
            <a:r>
              <a:rPr lang="zh-CN" altLang="en-US" sz="1800" dirty="0"/>
              <a:t>的数据量），比如我们的</a:t>
            </a:r>
            <a:r>
              <a:rPr lang="en-US" altLang="zh-CN" sz="1800" dirty="0"/>
              <a:t>led</a:t>
            </a:r>
            <a:r>
              <a:rPr lang="zh-CN" altLang="en-US" sz="1800" dirty="0"/>
              <a:t>灯</a:t>
            </a:r>
            <a:r>
              <a:rPr lang="en-US" altLang="zh-CN" sz="1800" dirty="0"/>
              <a:t>1</a:t>
            </a:r>
            <a:r>
              <a:rPr lang="zh-CN" altLang="en-US" sz="1800" dirty="0"/>
              <a:t>秒钟左移移位，一个循环下来得花费很多的内存和时间（几乎是不可能得到结果的），所以我们必须把一秒钟左移改成更小左移隐藏（比如这里改为</a:t>
            </a:r>
            <a:r>
              <a:rPr lang="en-US" altLang="zh-CN" sz="1800" dirty="0"/>
              <a:t>100ns</a:t>
            </a:r>
            <a:r>
              <a:rPr lang="zh-CN" altLang="en-US" sz="1800" dirty="0"/>
              <a:t>左移一次，即</a:t>
            </a:r>
            <a:r>
              <a:rPr lang="en-US" altLang="zh-CN" sz="1800" dirty="0"/>
              <a:t>speed=32’d5</a:t>
            </a:r>
            <a:r>
              <a:rPr lang="zh-CN" altLang="en-US" sz="1800" dirty="0"/>
              <a:t>）</a:t>
            </a:r>
            <a:r>
              <a:rPr lang="en-US" altLang="zh-CN" sz="1800" dirty="0"/>
              <a:t>,</a:t>
            </a:r>
            <a:r>
              <a:rPr lang="zh-CN" altLang="en-US" sz="1800" dirty="0"/>
              <a:t>虽然</a:t>
            </a:r>
            <a:r>
              <a:rPr lang="en-US" altLang="zh-CN" sz="1800" dirty="0"/>
              <a:t>100ns</a:t>
            </a:r>
            <a:r>
              <a:rPr lang="zh-CN" altLang="en-US" sz="1800" dirty="0"/>
              <a:t>的维持时间在实际下载到开发板上是看不到现象的，但在电脑上是有很好的仿真效果的。故而将模块的部分代码改为如下所示：）</a:t>
            </a:r>
            <a:endParaRPr lang="en-US" altLang="zh-CN" sz="18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CN" altLang="en-US" sz="1800" dirty="0"/>
              <a:t>更改完好后现在可以进行仿真了，先进行</a:t>
            </a:r>
            <a:r>
              <a:rPr lang="en-US" altLang="zh-CN" sz="1800" dirty="0"/>
              <a:t>Behavior Check Syntax</a:t>
            </a:r>
            <a:r>
              <a:rPr lang="zh-CN" altLang="en-US" sz="1800" dirty="0"/>
              <a:t>（</a:t>
            </a:r>
            <a:r>
              <a:rPr lang="zh-CN" altLang="en-US" sz="1800" dirty="0">
                <a:solidFill>
                  <a:srgbClr val="FF0000"/>
                </a:solidFill>
              </a:rPr>
              <a:t>选中双击或右键</a:t>
            </a:r>
            <a:r>
              <a:rPr lang="en-US" altLang="zh-CN" sz="1800" dirty="0">
                <a:solidFill>
                  <a:srgbClr val="FF0000"/>
                </a:solidFill>
              </a:rPr>
              <a:t>run</a:t>
            </a:r>
            <a:r>
              <a:rPr lang="zh-CN" altLang="en-US" sz="1800" dirty="0">
                <a:solidFill>
                  <a:srgbClr val="FF0000"/>
                </a:solidFill>
              </a:rPr>
              <a:t>即可</a:t>
            </a:r>
            <a:r>
              <a:rPr lang="zh-CN" altLang="en-US" sz="1800" dirty="0"/>
              <a:t>），无误后可以进行</a:t>
            </a:r>
            <a:r>
              <a:rPr lang="en-US" altLang="zh-CN" sz="1800" dirty="0"/>
              <a:t>simulate behavior model</a:t>
            </a:r>
            <a:r>
              <a:rPr lang="zh-CN" altLang="en-US" sz="1800" dirty="0"/>
              <a:t> （</a:t>
            </a:r>
            <a:r>
              <a:rPr lang="zh-CN" altLang="en-US" sz="1800" dirty="0">
                <a:solidFill>
                  <a:srgbClr val="FF0000"/>
                </a:solidFill>
              </a:rPr>
              <a:t>选中双击或右键</a:t>
            </a:r>
            <a:r>
              <a:rPr lang="en-US" altLang="zh-CN" sz="1800" dirty="0">
                <a:solidFill>
                  <a:srgbClr val="FF0000"/>
                </a:solidFill>
              </a:rPr>
              <a:t>run</a:t>
            </a:r>
            <a:r>
              <a:rPr lang="zh-CN" altLang="en-US" sz="1800" dirty="0">
                <a:solidFill>
                  <a:srgbClr val="FF0000"/>
                </a:solidFill>
              </a:rPr>
              <a:t>即可</a:t>
            </a:r>
            <a:r>
              <a:rPr lang="zh-CN" altLang="en-US" sz="1800" dirty="0"/>
              <a:t>），如图所示。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2813316"/>
            <a:ext cx="2933698" cy="404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214686"/>
            <a:ext cx="4000496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8596" y="0"/>
            <a:ext cx="8229600" cy="60722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1800" dirty="0"/>
              <a:t>得到如下仿真波形，仿真波形窗口有几个常用的工具比如全部预览（</a:t>
            </a:r>
            <a:r>
              <a:rPr lang="en-US" altLang="zh-CN" sz="1800" dirty="0"/>
              <a:t>full view</a:t>
            </a:r>
            <a:r>
              <a:rPr lang="zh-CN" altLang="en-US" sz="1800" dirty="0"/>
              <a:t>）、放大</a:t>
            </a:r>
            <a:r>
              <a:rPr lang="en-US" altLang="zh-CN" sz="1800" dirty="0"/>
              <a:t>/</a:t>
            </a:r>
            <a:r>
              <a:rPr lang="zh-CN" altLang="en-US" sz="1800" dirty="0"/>
              <a:t>缩小（可以按住</a:t>
            </a:r>
            <a:r>
              <a:rPr lang="en-US" altLang="zh-CN" sz="1800" dirty="0"/>
              <a:t>ctrl+</a:t>
            </a:r>
            <a:r>
              <a:rPr lang="zh-CN" altLang="en-US" sz="1800" dirty="0"/>
              <a:t>滚轮）、左右移动（按住</a:t>
            </a:r>
            <a:r>
              <a:rPr lang="en-US" altLang="zh-CN" sz="1800" dirty="0"/>
              <a:t>shift+</a:t>
            </a:r>
            <a:r>
              <a:rPr lang="zh-CN" altLang="en-US" sz="1800" dirty="0"/>
              <a:t>滚轮）等等。</a:t>
            </a:r>
            <a:endParaRPr lang="en-US" altLang="zh-CN" sz="1800" dirty="0"/>
          </a:p>
          <a:p>
            <a:pPr>
              <a:buNone/>
            </a:pPr>
            <a:endParaRPr lang="en-US" altLang="zh-CN" sz="1800" dirty="0"/>
          </a:p>
          <a:p>
            <a:pPr>
              <a:buNone/>
            </a:pPr>
            <a:endParaRPr lang="en-US" altLang="zh-CN" sz="1800" dirty="0"/>
          </a:p>
          <a:p>
            <a:pPr>
              <a:buNone/>
            </a:pPr>
            <a:endParaRPr lang="en-US" altLang="zh-CN" sz="1800" dirty="0"/>
          </a:p>
          <a:p>
            <a:pPr>
              <a:buNone/>
            </a:pPr>
            <a:endParaRPr lang="en-US" altLang="zh-CN" sz="1800" dirty="0"/>
          </a:p>
          <a:p>
            <a:pPr>
              <a:buNone/>
            </a:pPr>
            <a:endParaRPr lang="en-US" altLang="zh-CN" sz="1800" dirty="0"/>
          </a:p>
          <a:p>
            <a:pPr>
              <a:buNone/>
            </a:pPr>
            <a:endParaRPr lang="en-US" altLang="zh-CN" sz="1800" dirty="0"/>
          </a:p>
          <a:p>
            <a:pPr>
              <a:buNone/>
            </a:pPr>
            <a:endParaRPr lang="en-US" altLang="zh-CN" sz="1800" dirty="0"/>
          </a:p>
          <a:p>
            <a:pPr>
              <a:buNone/>
            </a:pPr>
            <a:endParaRPr lang="en-US" altLang="zh-CN" sz="1800" dirty="0"/>
          </a:p>
          <a:p>
            <a:pPr>
              <a:buNone/>
            </a:pPr>
            <a:endParaRPr lang="en-US" altLang="zh-CN" sz="1800" dirty="0"/>
          </a:p>
          <a:p>
            <a:pPr>
              <a:buNone/>
            </a:pPr>
            <a:endParaRPr lang="en-US" altLang="zh-CN" sz="1800" dirty="0"/>
          </a:p>
          <a:p>
            <a:pPr>
              <a:buNone/>
            </a:pPr>
            <a:endParaRPr lang="en-US" altLang="zh-CN" sz="1800" dirty="0"/>
          </a:p>
          <a:p>
            <a:pPr>
              <a:buNone/>
            </a:pPr>
            <a:endParaRPr lang="en-US" altLang="zh-CN" sz="1800" dirty="0"/>
          </a:p>
          <a:p>
            <a:pPr>
              <a:buNone/>
            </a:pPr>
            <a:r>
              <a:rPr lang="zh-CN" altLang="en-US" sz="1800" dirty="0"/>
              <a:t>从图中可以看到在开始部分是红色显示（表示不确定信号），但是我们都知道，在数字电路中逻辑状态或高或低，必为其中的一个，不可能有不确定状态存在（即使有也会很短暂）。这就是行为级仿真，它不可能完全真实仿真实际的电路工作情况。因此我们还有布局布线后的仿真，这将能更好的处理开始的不确定状态。</a:t>
            </a:r>
            <a:endParaRPr lang="en-US" altLang="zh-CN" sz="1800" dirty="0"/>
          </a:p>
          <a:p>
            <a:pPr>
              <a:buNone/>
            </a:pPr>
            <a:endParaRPr lang="en-US" altLang="zh-CN" sz="1800" dirty="0"/>
          </a:p>
          <a:p>
            <a:pPr>
              <a:buNone/>
            </a:pPr>
            <a:endParaRPr lang="en-US" altLang="zh-CN" sz="1800" dirty="0"/>
          </a:p>
          <a:p>
            <a:pPr>
              <a:buNone/>
            </a:pPr>
            <a:endParaRPr lang="en-US" altLang="zh-CN" sz="1800" dirty="0"/>
          </a:p>
          <a:p>
            <a:pPr>
              <a:buNone/>
            </a:pPr>
            <a:endParaRPr lang="en-US" altLang="zh-CN" sz="1800" dirty="0"/>
          </a:p>
          <a:p>
            <a:pPr>
              <a:buNone/>
            </a:pPr>
            <a:endParaRPr lang="en-US" altLang="zh-CN" sz="1800" dirty="0"/>
          </a:p>
          <a:p>
            <a:pPr>
              <a:buNone/>
            </a:pPr>
            <a:endParaRPr lang="en-US" altLang="zh-CN" sz="1800" dirty="0"/>
          </a:p>
          <a:p>
            <a:pPr>
              <a:buNone/>
            </a:pPr>
            <a:endParaRPr lang="en-US" altLang="zh-CN" sz="1800" dirty="0"/>
          </a:p>
          <a:p>
            <a:pPr>
              <a:buNone/>
            </a:pPr>
            <a:endParaRPr lang="en-US" altLang="zh-CN" sz="1800" dirty="0"/>
          </a:p>
          <a:p>
            <a:pPr>
              <a:buNone/>
            </a:pPr>
            <a:endParaRPr lang="en-US" altLang="zh-CN" sz="1800" dirty="0"/>
          </a:p>
          <a:p>
            <a:pPr>
              <a:buNone/>
            </a:pPr>
            <a:endParaRPr lang="en-US" altLang="zh-CN" sz="1800" dirty="0"/>
          </a:p>
          <a:p>
            <a:pPr>
              <a:buNone/>
            </a:pPr>
            <a:endParaRPr lang="en-US" altLang="zh-CN" sz="1800" dirty="0"/>
          </a:p>
          <a:p>
            <a:pPr>
              <a:buNone/>
            </a:pPr>
            <a:endParaRPr lang="en-US" altLang="zh-CN" sz="1800" dirty="0"/>
          </a:p>
          <a:p>
            <a:pPr>
              <a:buNone/>
            </a:pPr>
            <a:endParaRPr lang="zh-CN" altLang="en-US" sz="1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85794"/>
            <a:ext cx="82296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0034" y="0"/>
            <a:ext cx="5786478" cy="24288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1800" dirty="0"/>
              <a:t>前面介绍了，行为级仿真。现在来介绍布局布线后仿真。布局布线后仿真要求先完成综合和布局布线工作（即确保综合和布局布线正确才可以进行布局布线后仿真）。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0"/>
            <a:ext cx="284797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067050"/>
            <a:ext cx="807720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5291916"/>
            <a:ext cx="4998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综合完电路后，如图右键点击工程</a:t>
            </a:r>
            <a:r>
              <a:rPr lang="en-US" altLang="zh-CN" dirty="0"/>
              <a:t>New Source</a:t>
            </a:r>
            <a:r>
              <a:rPr lang="zh-CN" altLang="en-US" dirty="0"/>
              <a:t>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33265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三、配置引脚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214422"/>
            <a:ext cx="205740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31440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5157192"/>
            <a:ext cx="6759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选择</a:t>
            </a:r>
            <a:r>
              <a:rPr lang="en-US" altLang="zh-CN" dirty="0"/>
              <a:t>Implementation Constraints File</a:t>
            </a:r>
            <a:r>
              <a:rPr lang="zh-CN" altLang="en-US" dirty="0"/>
              <a:t>，命名后点击</a:t>
            </a:r>
            <a:r>
              <a:rPr lang="en-US" altLang="zh-CN" dirty="0"/>
              <a:t>NEXT</a:t>
            </a:r>
            <a:r>
              <a:rPr lang="zh-CN" altLang="en-US" dirty="0"/>
              <a:t>然后</a:t>
            </a:r>
            <a:r>
              <a:rPr lang="en-US" altLang="zh-CN" dirty="0"/>
              <a:t>Finish</a:t>
            </a:r>
            <a:r>
              <a:rPr lang="zh-CN" altLang="en-US" dirty="0"/>
              <a:t>。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357166"/>
            <a:ext cx="575310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682793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642918"/>
            <a:ext cx="35044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UCF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文件就生成好了，如图。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643050"/>
            <a:ext cx="230505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164207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11960" y="836712"/>
            <a:ext cx="35748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提醒一下还是找不到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UCF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文件的人，请注意你们选的是不是红色框框里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Implementation</a:t>
            </a:r>
          </a:p>
          <a:p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选择图中选的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Simulation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是用来仿真的，平时想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Modelsim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上观察波形的时候才点这里。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214422"/>
            <a:ext cx="24003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直接箭头连接符 4"/>
          <p:cNvCxnSpPr/>
          <p:nvPr/>
        </p:nvCxnSpPr>
        <p:spPr>
          <a:xfrm rot="10800000" flipV="1">
            <a:off x="3071802" y="1214422"/>
            <a:ext cx="1143008" cy="6429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52443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7624" y="2440099"/>
            <a:ext cx="75055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600" dirty="0">
                <a:latin typeface="微软雅黑" pitchFamily="34" charset="-122"/>
                <a:ea typeface="微软雅黑" pitchFamily="34" charset="-122"/>
              </a:rPr>
              <a:t>什么是</a:t>
            </a:r>
            <a:r>
              <a:rPr lang="en-US" altLang="zh-CN" sz="9600" dirty="0">
                <a:latin typeface="微软雅黑" pitchFamily="34" charset="-122"/>
                <a:ea typeface="微软雅黑" pitchFamily="34" charset="-122"/>
              </a:rPr>
              <a:t>UCF</a:t>
            </a:r>
            <a:r>
              <a:rPr lang="zh-CN" altLang="en-US" sz="9600" dirty="0">
                <a:latin typeface="微软雅黑" pitchFamily="34" charset="-122"/>
                <a:ea typeface="微软雅黑" pitchFamily="34" charset="-122"/>
              </a:rPr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18244668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340768"/>
            <a:ext cx="7725705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UCF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全称为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User Constraints File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，即用户约束文件。</a:t>
            </a:r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ISE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中有多种用户约束，如管脚位置约束，区域约</a:t>
            </a:r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束，时序约束以及电平约束。</a:t>
            </a:r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我们这个实验只需要用到管脚位置约束。</a:t>
            </a:r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那什么又是管脚位置约束呢？</a:t>
            </a:r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我们写的代码中有各种端口。</a:t>
            </a:r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你在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Port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声明里有时钟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CLK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，有复位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RST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，有流水灯</a:t>
            </a:r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输出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LED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，由于我们要把程序烧进板子里，那么我</a:t>
            </a:r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们就要通过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UCF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文件告诉板子，我这个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CLK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对应你板</a:t>
            </a:r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子上的哪个管脚。</a:t>
            </a:r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674882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02" y="5373216"/>
            <a:ext cx="91165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这个是实验板的芯片，可以看到有很多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I/O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口，即可编程输入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输出口单元（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IOB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）。是芯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片与外界电路的接口部分，提供输入缓冲，输出驱动，接口电平转换等功能。为了便于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管理和适应各种电气标准，图中我们可以看到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IO Bank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被分成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组，不同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Bank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的接口标准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由其</a:t>
            </a:r>
            <a:r>
              <a:rPr lang="zh-CN" altLang="en-US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接口电压</a:t>
            </a:r>
            <a:r>
              <a:rPr lang="en-US" altLang="zh-CN" dirty="0" err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Vcco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决定，一个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Bank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只有</a:t>
            </a:r>
            <a:r>
              <a:rPr lang="zh-CN" altLang="en-US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一种</a:t>
            </a:r>
            <a:r>
              <a:rPr lang="en-US" altLang="zh-CN" dirty="0" err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Vcco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0"/>
            <a:ext cx="7864052" cy="5033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47816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8860" y="785794"/>
            <a:ext cx="3922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一、首先打开</a:t>
            </a:r>
            <a:r>
              <a:rPr lang="en-US" altLang="zh-CN" dirty="0"/>
              <a:t>ISE</a:t>
            </a:r>
            <a:r>
              <a:rPr lang="zh-CN" altLang="en-US" dirty="0"/>
              <a:t>工具，新建一个工程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285859"/>
            <a:ext cx="6215106" cy="535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27543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eelab.tsinghua.edu.cn/data/08-11/4155_1226548968/12266683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7930962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5143223"/>
            <a:ext cx="8178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这是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FPGA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芯片内部的结构，我们可以看到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IOB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与芯片内的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CLB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BRAM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相连。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953705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042"/>
            <a:ext cx="40481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我们实验是点亮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LED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灯，我们要点亮的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第一个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LED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灯相对应的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ucf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的代码是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NET “led&lt;0&gt;"   LOC = “M5"  ; </a:t>
            </a:r>
          </a:p>
          <a:p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对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LOC = “M5”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，说明我们的第一个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LED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灯对应的管脚是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M5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管脚。其实我们也可以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LOC=“M4”</a:t>
            </a:r>
          </a:p>
          <a:p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或者“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M4”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，但是我们的实验板上已经把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M5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这个管脚连接到对应实验板上的第一个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LED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灯了。所以我们应该通过编写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ucf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告诉综合器，我的端（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PORT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）里的输出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LED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实际上是对应着你芯片的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M5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管脚。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39952" y="3586295"/>
            <a:ext cx="50040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从上图中我们可以看到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M5</a:t>
            </a:r>
            <a:r>
              <a:rPr lang="zh-CN" altLang="en-US" dirty="0"/>
              <a:t>管脚连线到</a:t>
            </a:r>
            <a:r>
              <a:rPr lang="en-US" altLang="zh-CN" dirty="0"/>
              <a:t>LD0</a:t>
            </a:r>
            <a:r>
              <a:rPr lang="zh-CN" altLang="en-US" dirty="0"/>
              <a:t>这个地方。</a:t>
            </a:r>
            <a:r>
              <a:rPr lang="en-US" altLang="zh-CN" dirty="0"/>
              <a:t>LD0</a:t>
            </a:r>
            <a:r>
              <a:rPr lang="zh-CN" altLang="en-US" dirty="0"/>
              <a:t>的线最后会连接到左图红色方框位置。说明了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M5</a:t>
            </a:r>
            <a:r>
              <a:rPr lang="zh-CN" altLang="en-US" dirty="0"/>
              <a:t>管脚连接的是第一个</a:t>
            </a:r>
            <a:r>
              <a:rPr lang="en-US" altLang="zh-CN" dirty="0"/>
              <a:t>LED</a:t>
            </a:r>
            <a:r>
              <a:rPr lang="zh-CN" altLang="en-US" dirty="0"/>
              <a:t>灯。</a:t>
            </a:r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3929058" y="5231013"/>
            <a:ext cx="513197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原理图可在官方网站下载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3929058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0" y="3429000"/>
            <a:ext cx="3419872" cy="490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8146" y="0"/>
            <a:ext cx="4605854" cy="2964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直接箭头连接符 7"/>
          <p:cNvCxnSpPr>
            <a:endCxn id="5" idx="3"/>
          </p:cNvCxnSpPr>
          <p:nvPr/>
        </p:nvCxnSpPr>
        <p:spPr>
          <a:xfrm rot="10800000" flipV="1">
            <a:off x="3419872" y="2571743"/>
            <a:ext cx="1295004" cy="110264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41653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8256" y="188640"/>
            <a:ext cx="5290231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有的人会疑惑为什么</a:t>
            </a:r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led&lt;0&gt; &lt;= ‘1’;</a:t>
            </a:r>
          </a:p>
          <a:p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 而不是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led&lt;0&gt; &lt;= ‘0’;</a:t>
            </a:r>
          </a:p>
          <a:p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的时候灯才会亮。</a:t>
            </a:r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左图是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LED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的原理图。</a:t>
            </a:r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图中我们可以看到，当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LD1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来了一个</a:t>
            </a:r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高电平‘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’的时候，二极管被导通，</a:t>
            </a:r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当是低电平的时候，左边和右边接地</a:t>
            </a:r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都为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0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，没有电流通过，所以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LED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不会</a:t>
            </a:r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被点亮。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28604"/>
            <a:ext cx="3214678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2500298" y="4572008"/>
            <a:ext cx="860432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箭头连接符 4"/>
          <p:cNvCxnSpPr/>
          <p:nvPr/>
        </p:nvCxnSpPr>
        <p:spPr>
          <a:xfrm flipH="1">
            <a:off x="3357554" y="3714752"/>
            <a:ext cx="1296144" cy="122413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54995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789040"/>
            <a:ext cx="91540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在编辑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UCF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文件里输入如图的代码。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UCF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文件的语法格式为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NET 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“端口名（必须与</a:t>
            </a:r>
            <a:r>
              <a:rPr lang="en-US" altLang="zh-CN" dirty="0" err="1">
                <a:latin typeface="微软雅黑" pitchFamily="34" charset="-122"/>
                <a:ea typeface="微软雅黑" pitchFamily="34" charset="-122"/>
              </a:rPr>
              <a:t>verilog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文件里的端口名大小写一致）” 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LOC = 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location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”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例如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NET 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en-US" altLang="zh-CN" dirty="0" err="1">
                <a:latin typeface="微软雅黑" pitchFamily="34" charset="-122"/>
                <a:ea typeface="微软雅黑" pitchFamily="34" charset="-122"/>
              </a:rPr>
              <a:t>clk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” 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LOC = 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B8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”；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由于我的</a:t>
            </a:r>
            <a:r>
              <a:rPr lang="en-US" altLang="zh-CN" dirty="0" err="1">
                <a:latin typeface="微软雅黑" pitchFamily="34" charset="-122"/>
                <a:ea typeface="微软雅黑" pitchFamily="34" charset="-122"/>
              </a:rPr>
              <a:t>verilog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代码中时钟是</a:t>
            </a:r>
            <a:r>
              <a:rPr lang="en-US" altLang="zh-CN" dirty="0" err="1">
                <a:latin typeface="微软雅黑" pitchFamily="34" charset="-122"/>
                <a:ea typeface="微软雅黑" pitchFamily="34" charset="-122"/>
              </a:rPr>
              <a:t>clk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小写，所以这里必须也是小写。我的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LED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是小写，所以也必须小写，板子上有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8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个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led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灯，第一个灯用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&lt;0&gt;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代表，以此类推。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约束对象的名字大小写敏感，而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NET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LOC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这些关键字大小写不敏感。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LOC = “B8”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的意思是把</a:t>
            </a:r>
            <a:r>
              <a:rPr lang="en-US" altLang="zh-CN" dirty="0" err="1">
                <a:latin typeface="微软雅黑" pitchFamily="34" charset="-122"/>
                <a:ea typeface="微软雅黑" pitchFamily="34" charset="-122"/>
              </a:rPr>
              <a:t>clk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信号分配到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FPGA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板子上的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P9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管脚上，而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Spartan3E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板子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上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P9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管脚就是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50Mhz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的时钟晶振。</a:t>
            </a:r>
            <a:r>
              <a:rPr lang="zh-CN" altLang="en-US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输入完之后点击保存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885828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35822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00174"/>
            <a:ext cx="612456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# clock pins for Basys2 Board</a:t>
            </a:r>
          </a:p>
          <a:p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NET "</a:t>
            </a:r>
            <a:r>
              <a:rPr lang="en-US" altLang="zh-CN" sz="1600" dirty="0" err="1">
                <a:latin typeface="微软雅黑" pitchFamily="34" charset="-122"/>
                <a:ea typeface="微软雅黑" pitchFamily="34" charset="-122"/>
              </a:rPr>
              <a:t>clk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" LOC = "B8"; # Bank = 0, Signal name = MCLK</a:t>
            </a:r>
          </a:p>
          <a:p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# Pin assignment for </a:t>
            </a:r>
            <a:r>
              <a:rPr lang="en-US" altLang="zh-CN" sz="1600" dirty="0" err="1">
                <a:latin typeface="微软雅黑" pitchFamily="34" charset="-122"/>
                <a:ea typeface="微软雅黑" pitchFamily="34" charset="-122"/>
              </a:rPr>
              <a:t>leds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NET "led&lt;7&gt;" LOC = "G1" ; # Bank = 3, Signal name = LD7</a:t>
            </a:r>
          </a:p>
          <a:p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NET "led&lt;6&gt;" LOC = "P4" ; # Bank = 2, Signal name = LD6</a:t>
            </a:r>
          </a:p>
          <a:p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NET "led&lt;5&gt;" LOC = "N4" ;  # Bank = 2, Signal name = LD5</a:t>
            </a:r>
          </a:p>
          <a:p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NET "led&lt;4&gt;" LOC = "N5" ;  # Bank = 2, Signal name = LD4</a:t>
            </a:r>
          </a:p>
          <a:p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NET "led&lt;3&gt;" LOC = "P6" ; # Bank = 2, Signal name = LD3</a:t>
            </a:r>
          </a:p>
          <a:p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NET "led&lt;2&gt;" LOC = "P7" ; # Bank = 3, Signal name = LD2</a:t>
            </a:r>
          </a:p>
          <a:p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NET "led&lt;1&gt;" LOC = "M11" ; # Bank = 2, Signal name = LD1</a:t>
            </a:r>
          </a:p>
          <a:p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NET "led&lt;0&gt;" LOC = "M5" ;  # Bank = 2, Signal name = LD0</a:t>
            </a:r>
          </a:p>
          <a:p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NET "</a:t>
            </a:r>
            <a:r>
              <a:rPr lang="en-US" altLang="zh-CN" sz="1600" dirty="0" err="1">
                <a:latin typeface="微软雅黑" pitchFamily="34" charset="-122"/>
                <a:ea typeface="微软雅黑" pitchFamily="34" charset="-122"/>
              </a:rPr>
              <a:t>rst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" LOC = "G12"; # Bank = 0, Signal name = BTN0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0" y="500042"/>
            <a:ext cx="54954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altLang="zh-CN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UCF</a:t>
            </a:r>
            <a:r>
              <a:rPr lang="zh-CN" altLang="en-US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代码仅供参考</a:t>
            </a:r>
            <a:endParaRPr lang="zh-CN" alt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214950"/>
            <a:ext cx="73661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关于各种管脚位置在官网上可以下载开发板的手册，上面有按钮</a:t>
            </a:r>
            <a:endParaRPr lang="en-US" altLang="zh-CN" sz="20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0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en-US" altLang="zh-CN" sz="20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led</a:t>
            </a:r>
            <a:r>
              <a:rPr lang="zh-CN" altLang="en-US" sz="20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en-US" altLang="zh-CN" sz="2000" dirty="0" err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lcd</a:t>
            </a:r>
            <a:r>
              <a:rPr lang="zh-CN" altLang="en-US" sz="20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等管脚定义</a:t>
            </a:r>
          </a:p>
        </p:txBody>
      </p:sp>
    </p:spTree>
    <p:extLst>
      <p:ext uri="{BB962C8B-B14F-4D97-AF65-F5344CB8AC3E}">
        <p14:creationId xmlns:p14="http://schemas.microsoft.com/office/powerpoint/2010/main" val="32180058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8767297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00364" y="1142984"/>
            <a:ext cx="4857784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solidFill>
                  <a:srgbClr val="FF0000"/>
                </a:solidFill>
              </a:rPr>
              <a:t>Ucf</a:t>
            </a:r>
            <a:r>
              <a:rPr lang="zh-CN" altLang="en-US" dirty="0">
                <a:solidFill>
                  <a:srgbClr val="FF0000"/>
                </a:solidFill>
              </a:rPr>
              <a:t>文件写好后，可以进行</a:t>
            </a:r>
            <a:r>
              <a:rPr lang="en-US" altLang="zh-CN" dirty="0">
                <a:solidFill>
                  <a:srgbClr val="FF0000"/>
                </a:solidFill>
              </a:rPr>
              <a:t>Implement design</a:t>
            </a:r>
            <a:r>
              <a:rPr lang="zh-CN" altLang="en-US" dirty="0">
                <a:solidFill>
                  <a:srgbClr val="FF0000"/>
                </a:solidFill>
              </a:rPr>
              <a:t>完成布局布线工作，双击</a:t>
            </a:r>
            <a:r>
              <a:rPr lang="en-US" altLang="zh-CN" dirty="0">
                <a:solidFill>
                  <a:srgbClr val="FF0000"/>
                </a:solidFill>
              </a:rPr>
              <a:t>Implement design</a:t>
            </a:r>
            <a:r>
              <a:rPr lang="zh-CN" altLang="en-US" dirty="0">
                <a:solidFill>
                  <a:srgbClr val="FF0000"/>
                </a:solidFill>
              </a:rPr>
              <a:t>或右键后单击</a:t>
            </a:r>
            <a:r>
              <a:rPr lang="en-US" altLang="zh-CN" dirty="0">
                <a:solidFill>
                  <a:srgbClr val="FF0000"/>
                </a:solidFill>
              </a:rPr>
              <a:t>Run</a:t>
            </a:r>
            <a:r>
              <a:rPr lang="zh-CN" altLang="en-US" dirty="0">
                <a:solidFill>
                  <a:srgbClr val="FF0000"/>
                </a:solidFill>
              </a:rPr>
              <a:t>完成。确定无误后进行下一步（生成可编写文件）。</a:t>
            </a:r>
          </a:p>
        </p:txBody>
      </p:sp>
      <p:cxnSp>
        <p:nvCxnSpPr>
          <p:cNvPr id="10" name="直接箭头连接符 9"/>
          <p:cNvCxnSpPr/>
          <p:nvPr/>
        </p:nvCxnSpPr>
        <p:spPr>
          <a:xfrm rot="10800000" flipV="1">
            <a:off x="1928794" y="1857364"/>
            <a:ext cx="1071570" cy="9286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500034" y="2786058"/>
            <a:ext cx="192882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500034" y="3071810"/>
            <a:ext cx="192882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rot="5400000" flipH="1" flipV="1">
            <a:off x="2285984" y="2928934"/>
            <a:ext cx="28575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rot="5400000" flipH="1" flipV="1">
            <a:off x="357158" y="2928934"/>
            <a:ext cx="28575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00990" cy="612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682105" y="714356"/>
            <a:ext cx="14618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如果无误的话，将生成一个</a:t>
            </a:r>
            <a:r>
              <a:rPr lang="en-US" altLang="zh-CN" dirty="0"/>
              <a:t>.bit</a:t>
            </a:r>
            <a:r>
              <a:rPr lang="zh-CN" altLang="en-US" dirty="0"/>
              <a:t>的文件，即是将要烧写的文件。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428604"/>
            <a:ext cx="2337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</a:t>
            </a:r>
            <a:r>
              <a:rPr lang="zh-CN" altLang="en-US" dirty="0"/>
              <a:t>、</a:t>
            </a:r>
            <a:r>
              <a:rPr lang="en-US" altLang="zh-CN" dirty="0" err="1"/>
              <a:t>Digilent</a:t>
            </a:r>
            <a:r>
              <a:rPr lang="en-US" altLang="zh-CN" dirty="0"/>
              <a:t> Adept</a:t>
            </a:r>
            <a:r>
              <a:rPr lang="zh-CN" altLang="en-US" dirty="0"/>
              <a:t>下载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00760" y="2428868"/>
            <a:ext cx="31432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由于这块板子是</a:t>
            </a:r>
            <a:r>
              <a:rPr lang="en-US" altLang="zh-CN" dirty="0" err="1"/>
              <a:t>Digilent</a:t>
            </a:r>
            <a:r>
              <a:rPr lang="zh-CN" altLang="en-US" dirty="0"/>
              <a:t>出的，其官网也给出了对应的下载软件配套</a:t>
            </a:r>
            <a:r>
              <a:rPr lang="en-US" altLang="zh-CN" dirty="0"/>
              <a:t>USB</a:t>
            </a:r>
            <a:r>
              <a:rPr lang="zh-CN" altLang="en-US" dirty="0"/>
              <a:t>下载线使用，此处我选择了</a:t>
            </a:r>
            <a:r>
              <a:rPr lang="en-US" altLang="zh-CN" dirty="0"/>
              <a:t>PC</a:t>
            </a:r>
            <a:r>
              <a:rPr lang="zh-CN" altLang="en-US" dirty="0"/>
              <a:t>模式，即直接下载到</a:t>
            </a:r>
            <a:r>
              <a:rPr lang="en-US" altLang="zh-CN" dirty="0"/>
              <a:t>FPGA</a:t>
            </a:r>
            <a:r>
              <a:rPr lang="zh-CN" altLang="en-US" dirty="0"/>
              <a:t>中去。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142984"/>
            <a:ext cx="578167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36209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43504" y="785794"/>
            <a:ext cx="4000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点出             之后出现的可能不是我们需要的文件夹，别着急。找到我们工程所在的文件夹，选择</a:t>
            </a:r>
            <a:r>
              <a:rPr lang="en-US" altLang="zh-CN" dirty="0"/>
              <a:t>led_flash_top.bit</a:t>
            </a:r>
            <a:r>
              <a:rPr lang="zh-CN" altLang="en-US" dirty="0"/>
              <a:t>文件，在点击</a:t>
            </a:r>
            <a:r>
              <a:rPr lang="en-US" altLang="zh-CN" dirty="0"/>
              <a:t>Program</a:t>
            </a:r>
            <a:r>
              <a:rPr lang="zh-CN" altLang="en-US" dirty="0"/>
              <a:t>。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8" y="857232"/>
            <a:ext cx="5810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2918"/>
            <a:ext cx="518416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4688175"/>
            <a:ext cx="9337813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00" dirty="0">
                <a:latin typeface="微软雅黑" pitchFamily="34" charset="-122"/>
                <a:ea typeface="微软雅黑" pitchFamily="34" charset="-122"/>
              </a:rPr>
              <a:t>选择该工程文件夹中的</a:t>
            </a:r>
            <a:r>
              <a:rPr lang="en-US" altLang="zh-CN" sz="1500" dirty="0">
                <a:latin typeface="微软雅黑" pitchFamily="34" charset="-122"/>
                <a:ea typeface="微软雅黑" pitchFamily="34" charset="-122"/>
              </a:rPr>
              <a:t>bit</a:t>
            </a:r>
            <a:r>
              <a:rPr lang="zh-CN" altLang="en-US" sz="1500" dirty="0">
                <a:latin typeface="微软雅黑" pitchFamily="34" charset="-122"/>
                <a:ea typeface="微软雅黑" pitchFamily="34" charset="-122"/>
              </a:rPr>
              <a:t>后缀文件。</a:t>
            </a:r>
            <a:r>
              <a:rPr lang="en-US" altLang="zh-CN" sz="1500" dirty="0">
                <a:latin typeface="微软雅黑" pitchFamily="34" charset="-122"/>
                <a:ea typeface="微软雅黑" pitchFamily="34" charset="-122"/>
              </a:rPr>
              <a:t>bit</a:t>
            </a:r>
            <a:r>
              <a:rPr lang="zh-CN" altLang="en-US" sz="1500" dirty="0">
                <a:latin typeface="微软雅黑" pitchFamily="34" charset="-122"/>
                <a:ea typeface="微软雅黑" pitchFamily="34" charset="-122"/>
              </a:rPr>
              <a:t>文件的格式</a:t>
            </a:r>
          </a:p>
          <a:p>
            <a:r>
              <a:rPr lang="en-US" altLang="zh-CN" sz="1500" dirty="0">
                <a:latin typeface="微软雅黑" pitchFamily="34" charset="-122"/>
                <a:ea typeface="微软雅黑" pitchFamily="34" charset="-122"/>
              </a:rPr>
              <a:t>.bit</a:t>
            </a:r>
            <a:r>
              <a:rPr lang="zh-CN" altLang="en-US" sz="1500" dirty="0">
                <a:latin typeface="微软雅黑" pitchFamily="34" charset="-122"/>
                <a:ea typeface="微软雅黑" pitchFamily="34" charset="-122"/>
              </a:rPr>
              <a:t>是二进制文件，可以分为三个部分：头部冗余信息，配置数据，尾部冗余信息。</a:t>
            </a:r>
          </a:p>
          <a:p>
            <a:r>
              <a:rPr lang="zh-CN" altLang="en-US" sz="1500" dirty="0">
                <a:latin typeface="微软雅黑" pitchFamily="34" charset="-122"/>
                <a:ea typeface="微软雅黑" pitchFamily="34" charset="-122"/>
              </a:rPr>
              <a:t>其中头部信息里面包含了当前</a:t>
            </a:r>
            <a:r>
              <a:rPr lang="en-US" altLang="zh-CN" sz="1500" dirty="0">
                <a:latin typeface="微软雅黑" pitchFamily="34" charset="-122"/>
                <a:ea typeface="微软雅黑" pitchFamily="34" charset="-122"/>
              </a:rPr>
              <a:t>ISE</a:t>
            </a:r>
            <a:r>
              <a:rPr lang="zh-CN" altLang="en-US" sz="1500" dirty="0">
                <a:latin typeface="微软雅黑" pitchFamily="34" charset="-122"/>
                <a:ea typeface="微软雅黑" pitchFamily="34" charset="-122"/>
              </a:rPr>
              <a:t>工程名字、编译时间等信息，因此头部信息的长度是不确定的，</a:t>
            </a:r>
            <a:r>
              <a:rPr lang="en-US" altLang="zh-CN" sz="1500" dirty="0">
                <a:latin typeface="微软雅黑" pitchFamily="34" charset="-122"/>
                <a:ea typeface="微软雅黑" pitchFamily="34" charset="-122"/>
              </a:rPr>
              <a:t>72</a:t>
            </a:r>
            <a:r>
              <a:rPr lang="zh-CN" altLang="en-US" sz="1500" dirty="0">
                <a:latin typeface="微软雅黑" pitchFamily="34" charset="-122"/>
                <a:ea typeface="微软雅黑" pitchFamily="34" charset="-122"/>
              </a:rPr>
              <a:t>个字节左</a:t>
            </a:r>
            <a:endParaRPr lang="en-US" altLang="zh-CN" sz="15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500" dirty="0">
                <a:latin typeface="微软雅黑" pitchFamily="34" charset="-122"/>
                <a:ea typeface="微软雅黑" pitchFamily="34" charset="-122"/>
              </a:rPr>
              <a:t>右。第二部分是配置数据流，以</a:t>
            </a:r>
            <a:r>
              <a:rPr lang="en-US" altLang="zh-CN" sz="1500" dirty="0">
                <a:latin typeface="微软雅黑" pitchFamily="34" charset="-122"/>
                <a:ea typeface="微软雅黑" pitchFamily="34" charset="-122"/>
              </a:rPr>
              <a:t>0xFF FF </a:t>
            </a:r>
            <a:r>
              <a:rPr lang="en-US" altLang="zh-CN" sz="1500" dirty="0" err="1">
                <a:latin typeface="微软雅黑" pitchFamily="34" charset="-122"/>
                <a:ea typeface="微软雅黑" pitchFamily="34" charset="-122"/>
              </a:rPr>
              <a:t>FF</a:t>
            </a:r>
            <a:r>
              <a:rPr lang="en-US" altLang="zh-CN" sz="15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500" dirty="0" err="1">
                <a:latin typeface="微软雅黑" pitchFamily="34" charset="-122"/>
                <a:ea typeface="微软雅黑" pitchFamily="34" charset="-122"/>
              </a:rPr>
              <a:t>FF</a:t>
            </a:r>
            <a:r>
              <a:rPr lang="en-US" altLang="zh-CN" sz="1500" dirty="0">
                <a:latin typeface="微软雅黑" pitchFamily="34" charset="-122"/>
                <a:ea typeface="微软雅黑" pitchFamily="34" charset="-122"/>
              </a:rPr>
              <a:t> AA 99 55 66</a:t>
            </a:r>
            <a:r>
              <a:rPr lang="zh-CN" altLang="en-US" sz="1500" dirty="0">
                <a:latin typeface="微软雅黑" pitchFamily="34" charset="-122"/>
                <a:ea typeface="微软雅黑" pitchFamily="34" charset="-122"/>
              </a:rPr>
              <a:t>开头，</a:t>
            </a:r>
            <a:r>
              <a:rPr lang="en-US" altLang="zh-CN" sz="1500" dirty="0">
                <a:latin typeface="微软雅黑" pitchFamily="34" charset="-122"/>
                <a:ea typeface="微软雅黑" pitchFamily="34" charset="-122"/>
              </a:rPr>
              <a:t>AA 99 55 66</a:t>
            </a:r>
            <a:r>
              <a:rPr lang="zh-CN" altLang="en-US" sz="1500" dirty="0">
                <a:latin typeface="微软雅黑" pitchFamily="34" charset="-122"/>
                <a:ea typeface="微软雅黑" pitchFamily="34" charset="-122"/>
              </a:rPr>
              <a:t>是</a:t>
            </a:r>
            <a:r>
              <a:rPr lang="en-US" altLang="zh-CN" sz="1500" dirty="0">
                <a:latin typeface="微软雅黑" pitchFamily="34" charset="-122"/>
                <a:ea typeface="微软雅黑" pitchFamily="34" charset="-122"/>
              </a:rPr>
              <a:t>Xilinx</a:t>
            </a:r>
            <a:r>
              <a:rPr lang="zh-CN" altLang="en-US" sz="1500" dirty="0">
                <a:latin typeface="微软雅黑" pitchFamily="34" charset="-122"/>
                <a:ea typeface="微软雅黑" pitchFamily="34" charset="-122"/>
              </a:rPr>
              <a:t>指定的同步字符。</a:t>
            </a:r>
            <a:endParaRPr lang="en-US" altLang="zh-CN" sz="15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500" dirty="0">
                <a:latin typeface="微软雅黑" pitchFamily="34" charset="-122"/>
                <a:ea typeface="微软雅黑" pitchFamily="34" charset="-122"/>
              </a:rPr>
              <a:t>配置数据流的具体格式及含义可以参见参考文献，比如</a:t>
            </a:r>
            <a:r>
              <a:rPr lang="en-US" altLang="zh-CN" sz="1500" dirty="0">
                <a:latin typeface="微软雅黑" pitchFamily="34" charset="-122"/>
                <a:ea typeface="微软雅黑" pitchFamily="34" charset="-122"/>
              </a:rPr>
              <a:t>ug071.pdf</a:t>
            </a:r>
            <a:r>
              <a:rPr lang="zh-CN" altLang="en-US" sz="1500" dirty="0"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en-US" altLang="zh-CN" sz="1500" dirty="0">
                <a:latin typeface="微软雅黑" pitchFamily="34" charset="-122"/>
                <a:ea typeface="微软雅黑" pitchFamily="34" charset="-122"/>
              </a:rPr>
              <a:t>P95</a:t>
            </a:r>
            <a:r>
              <a:rPr lang="zh-CN" altLang="en-US" sz="1500" dirty="0"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en-US" altLang="zh-CN" sz="1500" dirty="0">
                <a:latin typeface="微软雅黑" pitchFamily="34" charset="-122"/>
                <a:ea typeface="微软雅黑" pitchFamily="34" charset="-122"/>
              </a:rPr>
              <a:t>Configuration Sequence</a:t>
            </a:r>
            <a:r>
              <a:rPr lang="zh-CN" altLang="en-US" sz="1500" dirty="0">
                <a:latin typeface="微软雅黑" pitchFamily="34" charset="-122"/>
                <a:ea typeface="微软雅黑" pitchFamily="34" charset="-122"/>
              </a:rPr>
              <a:t>，基本</a:t>
            </a:r>
            <a:endParaRPr lang="en-US" altLang="zh-CN" sz="15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500" dirty="0">
                <a:latin typeface="微软雅黑" pitchFamily="34" charset="-122"/>
                <a:ea typeface="微软雅黑" pitchFamily="34" charset="-122"/>
              </a:rPr>
              <a:t>格式就是指令</a:t>
            </a:r>
            <a:r>
              <a:rPr lang="en-US" altLang="zh-CN" sz="1500" dirty="0"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sz="1500" dirty="0">
                <a:latin typeface="微软雅黑" pitchFamily="34" charset="-122"/>
                <a:ea typeface="微软雅黑" pitchFamily="34" charset="-122"/>
              </a:rPr>
              <a:t>数据，很清晰地给出哪个字节是什么命令，用来干什么。例如</a:t>
            </a:r>
            <a:r>
              <a:rPr lang="en-US" altLang="zh-CN" sz="1500" dirty="0">
                <a:latin typeface="微软雅黑" pitchFamily="34" charset="-122"/>
                <a:ea typeface="微软雅黑" pitchFamily="34" charset="-122"/>
              </a:rPr>
              <a:t>bit</a:t>
            </a:r>
            <a:r>
              <a:rPr lang="zh-CN" altLang="en-US" sz="1500" dirty="0">
                <a:latin typeface="微软雅黑" pitchFamily="34" charset="-122"/>
                <a:ea typeface="微软雅黑" pitchFamily="34" charset="-122"/>
              </a:rPr>
              <a:t>文件中，加载数据帧之后，</a:t>
            </a:r>
            <a:endParaRPr lang="en-US" altLang="zh-CN" sz="15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500" dirty="0">
                <a:latin typeface="微软雅黑" pitchFamily="34" charset="-122"/>
                <a:ea typeface="微软雅黑" pitchFamily="34" charset="-122"/>
              </a:rPr>
              <a:t>有</a:t>
            </a:r>
            <a:r>
              <a:rPr lang="en-US" altLang="zh-CN" sz="1500" dirty="0">
                <a:latin typeface="微软雅黑" pitchFamily="34" charset="-122"/>
                <a:ea typeface="微软雅黑" pitchFamily="34" charset="-122"/>
              </a:rPr>
              <a:t>CMD</a:t>
            </a:r>
            <a:r>
              <a:rPr lang="zh-CN" altLang="en-US" sz="1500" dirty="0">
                <a:latin typeface="微软雅黑" pitchFamily="34" charset="-122"/>
                <a:ea typeface="微软雅黑" pitchFamily="34" charset="-122"/>
              </a:rPr>
              <a:t>寄存器的命令： </a:t>
            </a:r>
            <a:r>
              <a:rPr lang="en-US" altLang="zh-CN" sz="1500" dirty="0">
                <a:latin typeface="微软雅黑" pitchFamily="34" charset="-122"/>
                <a:ea typeface="微软雅黑" pitchFamily="34" charset="-122"/>
              </a:rPr>
              <a:t>START 0x5(0101b) </a:t>
            </a:r>
            <a:r>
              <a:rPr lang="zh-CN" altLang="en-US" sz="1500" dirty="0">
                <a:latin typeface="微软雅黑" pitchFamily="34" charset="-122"/>
                <a:ea typeface="微软雅黑" pitchFamily="34" charset="-122"/>
              </a:rPr>
              <a:t>表示开始</a:t>
            </a:r>
            <a:r>
              <a:rPr lang="en-US" altLang="zh-CN" sz="1500" dirty="0">
                <a:latin typeface="微软雅黑" pitchFamily="34" charset="-122"/>
                <a:ea typeface="微软雅黑" pitchFamily="34" charset="-122"/>
              </a:rPr>
              <a:t>Start-Up Sequence</a:t>
            </a:r>
            <a:r>
              <a:rPr lang="zh-CN" altLang="en-US" sz="1500" dirty="0">
                <a:latin typeface="微软雅黑" pitchFamily="34" charset="-122"/>
                <a:ea typeface="微软雅黑" pitchFamily="34" charset="-122"/>
              </a:rPr>
              <a:t>。</a:t>
            </a:r>
          </a:p>
          <a:p>
            <a:r>
              <a:rPr lang="zh-CN" altLang="en-US" sz="1500" dirty="0">
                <a:latin typeface="微软雅黑" pitchFamily="34" charset="-122"/>
                <a:ea typeface="微软雅黑" pitchFamily="34" charset="-122"/>
              </a:rPr>
              <a:t>最后一部分是尾部信息，由</a:t>
            </a:r>
            <a:r>
              <a:rPr lang="en-US" altLang="zh-CN" sz="1500" dirty="0">
                <a:latin typeface="微软雅黑" pitchFamily="34" charset="-122"/>
                <a:ea typeface="微软雅黑" pitchFamily="34" charset="-122"/>
              </a:rPr>
              <a:t>16</a:t>
            </a:r>
            <a:r>
              <a:rPr lang="zh-CN" altLang="en-US" sz="1500" dirty="0">
                <a:latin typeface="微软雅黑" pitchFamily="34" charset="-122"/>
                <a:ea typeface="微软雅黑" pitchFamily="34" charset="-122"/>
              </a:rPr>
              <a:t>个</a:t>
            </a:r>
            <a:r>
              <a:rPr lang="en-US" altLang="zh-CN" sz="1500" dirty="0">
                <a:latin typeface="微软雅黑" pitchFamily="34" charset="-122"/>
                <a:ea typeface="微软雅黑" pitchFamily="34" charset="-122"/>
              </a:rPr>
              <a:t>32bit</a:t>
            </a:r>
            <a:r>
              <a:rPr lang="zh-CN" altLang="en-US" sz="1500" dirty="0">
                <a:latin typeface="微软雅黑" pitchFamily="34" charset="-122"/>
                <a:ea typeface="微软雅黑" pitchFamily="34" charset="-122"/>
              </a:rPr>
              <a:t>的空操作指令：</a:t>
            </a:r>
            <a:r>
              <a:rPr lang="en-US" altLang="zh-CN" sz="1500" dirty="0">
                <a:latin typeface="微软雅黑" pitchFamily="34" charset="-122"/>
                <a:ea typeface="微软雅黑" pitchFamily="34" charset="-122"/>
              </a:rPr>
              <a:t>0x20 00 00 00</a:t>
            </a:r>
            <a:r>
              <a:rPr lang="zh-CN" altLang="en-US" sz="1500" dirty="0">
                <a:latin typeface="微软雅黑" pitchFamily="34" charset="-122"/>
                <a:ea typeface="微软雅黑" pitchFamily="34" charset="-122"/>
              </a:rPr>
              <a:t>组成。大家可以打开</a:t>
            </a:r>
            <a:r>
              <a:rPr lang="en-US" altLang="zh-CN" sz="1500" dirty="0">
                <a:latin typeface="微软雅黑" pitchFamily="34" charset="-122"/>
                <a:ea typeface="微软雅黑" pitchFamily="34" charset="-122"/>
              </a:rPr>
              <a:t>bit</a:t>
            </a:r>
            <a:r>
              <a:rPr lang="zh-CN" altLang="en-US" sz="1500" dirty="0">
                <a:latin typeface="微软雅黑" pitchFamily="34" charset="-122"/>
                <a:ea typeface="微软雅黑" pitchFamily="34" charset="-122"/>
              </a:rPr>
              <a:t>文件看，有很多</a:t>
            </a:r>
            <a:endParaRPr lang="en-US" altLang="zh-CN" sz="15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500" dirty="0">
                <a:latin typeface="微软雅黑" pitchFamily="34" charset="-122"/>
                <a:ea typeface="微软雅黑" pitchFamily="34" charset="-122"/>
              </a:rPr>
              <a:t>20 00 00 00</a:t>
            </a:r>
            <a:r>
              <a:rPr lang="zh-CN" altLang="en-US" sz="1500" dirty="0">
                <a:latin typeface="微软雅黑" pitchFamily="34" charset="-122"/>
                <a:ea typeface="微软雅黑" pitchFamily="34" charset="-122"/>
              </a:rPr>
              <a:t>。这些表示空操作。这部分信息可以不用加载到</a:t>
            </a:r>
            <a:r>
              <a:rPr lang="en-US" altLang="zh-CN" sz="1500" dirty="0">
                <a:latin typeface="微软雅黑" pitchFamily="34" charset="-122"/>
                <a:ea typeface="微软雅黑" pitchFamily="34" charset="-122"/>
              </a:rPr>
              <a:t>FPGA</a:t>
            </a:r>
            <a:r>
              <a:rPr lang="zh-CN" altLang="en-US" sz="1500" dirty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15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36262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6821" y="2204864"/>
            <a:ext cx="2173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弹出</a:t>
            </a:r>
            <a:r>
              <a:rPr lang="en-US" altLang="zh-CN" dirty="0"/>
              <a:t>warning</a:t>
            </a:r>
            <a:r>
              <a:rPr lang="zh-CN" altLang="en-US" dirty="0"/>
              <a:t>，点</a:t>
            </a:r>
            <a:r>
              <a:rPr lang="en-US" altLang="zh-CN" dirty="0"/>
              <a:t>yes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50475" y="2787333"/>
            <a:ext cx="1445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接着</a:t>
            </a:r>
            <a:r>
              <a:rPr lang="en-US" altLang="zh-CN" dirty="0"/>
              <a:t>program</a:t>
            </a:r>
            <a:endParaRPr lang="zh-CN" altLang="en-US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711" y="2852936"/>
            <a:ext cx="77152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830" y="3429000"/>
            <a:ext cx="45148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97219" y="5795315"/>
            <a:ext cx="952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继续</a:t>
            </a:r>
            <a:r>
              <a:rPr lang="en-US" altLang="zh-CN" dirty="0"/>
              <a:t>yes</a:t>
            </a:r>
            <a:endParaRPr lang="zh-CN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285728"/>
            <a:ext cx="447675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8793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419225"/>
            <a:ext cx="6038850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214282" y="0"/>
            <a:ext cx="8929718" cy="142873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zh-CN" altLang="en-US" dirty="0"/>
              <a:t>弹出如下对话框，填写所要新建的工程名（如这里的工程名：</a:t>
            </a:r>
            <a:r>
              <a:rPr lang="en-US" altLang="zh-CN" dirty="0" err="1"/>
              <a:t>led_flash</a:t>
            </a:r>
            <a:r>
              <a:rPr lang="zh-CN" altLang="en-US" dirty="0"/>
              <a:t>）和工程所在位置（如这里的</a:t>
            </a:r>
            <a:r>
              <a:rPr lang="en-US" altLang="zh-CN" dirty="0"/>
              <a:t>:D:\study\verilogHDL\experiment\led_flash</a:t>
            </a:r>
            <a:r>
              <a:rPr lang="zh-CN" altLang="en-US" dirty="0"/>
              <a:t>）</a:t>
            </a:r>
            <a:r>
              <a:rPr lang="en-US" altLang="zh-CN" dirty="0"/>
              <a:t>,</a:t>
            </a:r>
            <a:r>
              <a:rPr lang="zh-CN" altLang="en-US" dirty="0"/>
              <a:t>这些都可以根据你自己的方便选择，然后点击</a:t>
            </a:r>
            <a:r>
              <a:rPr lang="en-US" altLang="zh-CN" dirty="0"/>
              <a:t>Next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049713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99792" y="5631461"/>
            <a:ext cx="2719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Congratulations  successful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31640" y="6084004"/>
            <a:ext cx="6800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Notice</a:t>
            </a:r>
            <a:r>
              <a:rPr lang="zh-CN" altLang="en-US" dirty="0">
                <a:solidFill>
                  <a:srgbClr val="FF0000"/>
                </a:solidFill>
              </a:rPr>
              <a:t>：由于软件原因，可能有时下载会失败，多下载几次就好了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42852"/>
            <a:ext cx="5686425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694730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05029" y="1555918"/>
            <a:ext cx="7707111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0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Thanks</a:t>
            </a:r>
            <a:endParaRPr lang="zh-CN" altLang="en-US" sz="20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3769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214422"/>
            <a:ext cx="296429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这里要注意，我们的实验板是</a:t>
            </a:r>
            <a:r>
              <a:rPr lang="en-US" altLang="zh-CN" sz="2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Spartan3E-XC3S100E-CP132</a:t>
            </a: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，以前我们不需要把程序烧进板子里，所以可以乱选，但这次一定要根据板子选择芯片类型。然后点击</a:t>
            </a:r>
            <a:r>
              <a:rPr lang="en-US" altLang="zh-CN" sz="2400" b="1" dirty="0">
                <a:latin typeface="微软雅黑" pitchFamily="34" charset="-122"/>
                <a:ea typeface="微软雅黑" pitchFamily="34" charset="-122"/>
              </a:rPr>
              <a:t>Next</a:t>
            </a: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5150" y="928670"/>
            <a:ext cx="6038850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2586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68996"/>
            <a:ext cx="307180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以前</a:t>
            </a:r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ISE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版本可能没有自带的</a:t>
            </a:r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simulator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（仿真器），但现在一般都自带有</a:t>
            </a:r>
            <a:r>
              <a:rPr lang="en-US" altLang="zh-CN" sz="2000" b="1" dirty="0" err="1">
                <a:latin typeface="微软雅黑" pitchFamily="34" charset="-122"/>
                <a:ea typeface="微软雅黑" pitchFamily="34" charset="-122"/>
              </a:rPr>
              <a:t>ISim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VHDL/</a:t>
            </a:r>
            <a:r>
              <a:rPr lang="en-US" altLang="zh-CN" sz="2000" b="1" dirty="0" err="1">
                <a:latin typeface="微软雅黑" pitchFamily="34" charset="-122"/>
                <a:ea typeface="微软雅黑" pitchFamily="34" charset="-122"/>
              </a:rPr>
              <a:t>Verilog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）</a:t>
            </a:r>
            <a:endParaRPr lang="en-US" altLang="zh-CN" sz="2000" b="1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其实如果你安装上了</a:t>
            </a:r>
            <a:r>
              <a:rPr lang="en-US" altLang="zh-CN" sz="2000" b="1" dirty="0" err="1">
                <a:latin typeface="微软雅黑" pitchFamily="34" charset="-122"/>
                <a:ea typeface="微软雅黑" pitchFamily="34" charset="-122"/>
              </a:rPr>
              <a:t>Modelsim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仿真工具也可以选择其它的仿真工具。</a:t>
            </a:r>
            <a:r>
              <a:rPr lang="zh-CN" altLang="en-US" sz="2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这里我们就选择</a:t>
            </a:r>
            <a:r>
              <a:rPr lang="en-US" altLang="zh-CN" sz="2000" b="1" dirty="0" err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ISim</a:t>
            </a:r>
            <a:r>
              <a:rPr lang="zh-CN" altLang="en-US" sz="2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VHDL/</a:t>
            </a:r>
            <a:r>
              <a:rPr lang="en-US" altLang="zh-CN" sz="2000" b="1" dirty="0" err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Verilog</a:t>
            </a:r>
            <a:r>
              <a:rPr lang="zh-CN" altLang="en-US" sz="2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）就可以了。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然后点击</a:t>
            </a:r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Next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5150" y="285728"/>
            <a:ext cx="6038850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31676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7038" y="1247775"/>
            <a:ext cx="3209925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06273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259" y="5857892"/>
            <a:ext cx="9214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选择</a:t>
            </a:r>
            <a:r>
              <a:rPr lang="en-US" altLang="zh-CN" dirty="0"/>
              <a:t>Verilog Module</a:t>
            </a:r>
            <a:r>
              <a:rPr lang="zh-CN" altLang="en-US" dirty="0"/>
              <a:t>，右侧输入文件名（文件名不能</a:t>
            </a:r>
            <a:r>
              <a:rPr lang="zh-CN" altLang="en-US" dirty="0">
                <a:solidFill>
                  <a:srgbClr val="FF0000"/>
                </a:solidFill>
              </a:rPr>
              <a:t>由数字开头</a:t>
            </a:r>
            <a:r>
              <a:rPr lang="zh-CN" altLang="en-US" dirty="0"/>
              <a:t>），点</a:t>
            </a:r>
            <a:r>
              <a:rPr lang="en-US" altLang="zh-CN" dirty="0"/>
              <a:t>Next</a:t>
            </a:r>
            <a:r>
              <a:rPr lang="zh-CN" altLang="en-US" dirty="0"/>
              <a:t>进入下一步。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0"/>
            <a:ext cx="70580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2929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43050"/>
            <a:ext cx="4506746" cy="3684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3681" y="1714488"/>
            <a:ext cx="4410319" cy="360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5643578"/>
            <a:ext cx="8643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弹出</a:t>
            </a:r>
            <a:r>
              <a:rPr lang="en-US" altLang="zh-CN" dirty="0"/>
              <a:t>Define Module</a:t>
            </a:r>
            <a:r>
              <a:rPr lang="zh-CN" altLang="en-US" dirty="0"/>
              <a:t>后，不管它，直接点击</a:t>
            </a:r>
            <a:r>
              <a:rPr lang="en-US" altLang="zh-CN" dirty="0"/>
              <a:t>Next</a:t>
            </a:r>
            <a:r>
              <a:rPr lang="zh-CN" altLang="en-US" dirty="0"/>
              <a:t>进入下一步，弹出</a:t>
            </a:r>
            <a:r>
              <a:rPr lang="en-US" altLang="zh-CN" dirty="0"/>
              <a:t>Summary</a:t>
            </a:r>
            <a:r>
              <a:rPr lang="zh-CN" altLang="en-US" dirty="0"/>
              <a:t>后也不管，直接点击</a:t>
            </a:r>
            <a:r>
              <a:rPr lang="en-US" altLang="zh-CN" dirty="0"/>
              <a:t>Next</a:t>
            </a:r>
            <a:r>
              <a:rPr lang="zh-CN" altLang="en-US" dirty="0"/>
              <a:t>进入下一步。</a:t>
            </a:r>
          </a:p>
        </p:txBody>
      </p:sp>
    </p:spTree>
    <p:extLst>
      <p:ext uri="{BB962C8B-B14F-4D97-AF65-F5344CB8AC3E}">
        <p14:creationId xmlns:p14="http://schemas.microsoft.com/office/powerpoint/2010/main" val="1827969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844</TotalTime>
  <Words>2425</Words>
  <Application>Microsoft Office PowerPoint</Application>
  <PresentationFormat>全屏显示(4:3)</PresentationFormat>
  <Paragraphs>141</Paragraphs>
  <Slides>41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41</vt:i4>
      </vt:variant>
    </vt:vector>
  </HeadingPairs>
  <TitlesOfParts>
    <vt:vector size="46" baseType="lpstr">
      <vt:lpstr>宋体</vt:lpstr>
      <vt:lpstr>微软雅黑</vt:lpstr>
      <vt:lpstr>Arial</vt:lpstr>
      <vt:lpstr>Calibri</vt:lpstr>
      <vt:lpstr>Office 主题</vt:lpstr>
      <vt:lpstr>BASYS2开发板入门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Kidd</dc:creator>
  <cp:lastModifiedBy>liangsicong</cp:lastModifiedBy>
  <cp:revision>85</cp:revision>
  <dcterms:created xsi:type="dcterms:W3CDTF">2011-10-11T13:42:14Z</dcterms:created>
  <dcterms:modified xsi:type="dcterms:W3CDTF">2022-11-14T00:04:48Z</dcterms:modified>
</cp:coreProperties>
</file>